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illedgrowlights.com/blog/can-leds-affect-the-taste-and-smell-of-your-crops" TargetMode="External"/><Relationship Id="rId3" Type="http://schemas.openxmlformats.org/officeDocument/2006/relationships/hyperlink" Target="https://growers-republic.com/blogs/blogs/can-leds-affect-the-taste-and-smell-of-your-crops" TargetMode="External"/><Relationship Id="rId4" Type="http://schemas.openxmlformats.org/officeDocument/2006/relationships/hyperlink" Target="https://gamma-sci.com/2020/02/17/how-led-is-used-in-the-medical-fiel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myself and Team #3 (</a:t>
            </a:r>
            <a:r>
              <a:rPr lang="en">
                <a:solidFill>
                  <a:schemeClr val="dk1"/>
                </a:solidFill>
              </a:rPr>
              <a:t>Parking Lot Monitoring System)</a:t>
            </a:r>
            <a:endParaRPr/>
          </a:p>
          <a:p>
            <a:pPr indent="0" lvl="0" marL="0" rtl="0" algn="l">
              <a:spcBef>
                <a:spcPts val="0"/>
              </a:spcBef>
              <a:spcAft>
                <a:spcPts val="0"/>
              </a:spcAft>
              <a:buNone/>
            </a:pPr>
            <a:r>
              <a:rPr lang="en"/>
              <a:t>-In charge of designing the sign </a:t>
            </a:r>
            <a:endParaRPr/>
          </a:p>
          <a:p>
            <a:pPr indent="0" lvl="0" marL="0" rtl="0" algn="l">
              <a:spcBef>
                <a:spcPts val="0"/>
              </a:spcBef>
              <a:spcAft>
                <a:spcPts val="0"/>
              </a:spcAft>
              <a:buNone/>
            </a:pPr>
            <a:r>
              <a:rPr lang="en"/>
              <a:t>-Talk about how sign was constructed and what it does</a:t>
            </a:r>
            <a:endParaRPr/>
          </a:p>
          <a:p>
            <a:pPr indent="0" lvl="0" marL="0" rtl="0" algn="l">
              <a:spcBef>
                <a:spcPts val="0"/>
              </a:spcBef>
              <a:spcAft>
                <a:spcPts val="0"/>
              </a:spcAft>
              <a:buNone/>
            </a:pPr>
            <a:r>
              <a:rPr lang="en"/>
              <a:t>-Due to this I am doing this presentation on LEDs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ddda9f62c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ddda9f62c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 General lighting - homes, offices, and public spaces</a:t>
            </a:r>
            <a:endParaRPr/>
          </a:p>
          <a:p>
            <a:pPr indent="-298450" lvl="0" marL="457200" rtl="0" algn="l">
              <a:spcBef>
                <a:spcPts val="0"/>
              </a:spcBef>
              <a:spcAft>
                <a:spcPts val="0"/>
              </a:spcAft>
              <a:buSzPts val="1100"/>
              <a:buChar char="-"/>
            </a:pPr>
            <a:r>
              <a:rPr lang="en"/>
              <a:t>Brighter, more efficient like seen in previous slide</a:t>
            </a:r>
            <a:endParaRPr/>
          </a:p>
          <a:p>
            <a:pPr indent="0" lvl="0" marL="0" rtl="0" algn="l">
              <a:spcBef>
                <a:spcPts val="0"/>
              </a:spcBef>
              <a:spcAft>
                <a:spcPts val="0"/>
              </a:spcAft>
              <a:buNone/>
            </a:pPr>
            <a:r>
              <a:rPr lang="en"/>
              <a:t>b. Automotive - headlights, taillights, and interior lighting</a:t>
            </a:r>
            <a:endParaRPr/>
          </a:p>
          <a:p>
            <a:pPr indent="-298450" lvl="0" marL="457200" rtl="0" algn="l">
              <a:spcBef>
                <a:spcPts val="0"/>
              </a:spcBef>
              <a:spcAft>
                <a:spcPts val="0"/>
              </a:spcAft>
              <a:buSzPts val="1100"/>
              <a:buChar char="-"/>
            </a:pPr>
            <a:r>
              <a:rPr lang="en"/>
              <a:t>Previous slides concepts apply to this as well</a:t>
            </a:r>
            <a:endParaRPr/>
          </a:p>
          <a:p>
            <a:pPr indent="0" lvl="0" marL="0" rtl="0" algn="l">
              <a:spcBef>
                <a:spcPts val="0"/>
              </a:spcBef>
              <a:spcAft>
                <a:spcPts val="0"/>
              </a:spcAft>
              <a:buNone/>
            </a:pPr>
            <a:r>
              <a:rPr lang="en"/>
              <a:t>c. Horticulture - specialized LEDs for plant growth</a:t>
            </a:r>
            <a:endParaRPr/>
          </a:p>
          <a:p>
            <a:pPr indent="0" lvl="0" marL="0" rtl="0" algn="l">
              <a:spcBef>
                <a:spcPts val="0"/>
              </a:spcBef>
              <a:spcAft>
                <a:spcPts val="0"/>
              </a:spcAft>
              <a:buNone/>
            </a:pPr>
            <a:r>
              <a:rPr lang="en"/>
              <a:t>LEDs:</a:t>
            </a:r>
            <a:endParaRPr/>
          </a:p>
          <a:p>
            <a:pPr indent="-298450" lvl="0" marL="457200" rtl="0" algn="l">
              <a:spcBef>
                <a:spcPts val="0"/>
              </a:spcBef>
              <a:spcAft>
                <a:spcPts val="0"/>
              </a:spcAft>
              <a:buSzPts val="1100"/>
              <a:buChar char="-"/>
            </a:pPr>
            <a:r>
              <a:rPr lang="en"/>
              <a:t>roles in horticultural lighting: tissue culture, production, supplemental, and photoperiod lighting</a:t>
            </a:r>
            <a:endParaRPr/>
          </a:p>
          <a:p>
            <a:pPr indent="-298450" lvl="0" marL="457200" rtl="0" algn="l">
              <a:spcBef>
                <a:spcPts val="0"/>
              </a:spcBef>
              <a:spcAft>
                <a:spcPts val="0"/>
              </a:spcAft>
              <a:buSzPts val="1100"/>
              <a:buChar char="-"/>
            </a:pPr>
            <a:r>
              <a:rPr lang="en"/>
              <a:t>Have unique capabilities such as spectral composition control, high light output with low radiant heat, this helps not to overheat sensitive plants</a:t>
            </a:r>
            <a:endParaRPr/>
          </a:p>
          <a:p>
            <a:pPr indent="-295275" lvl="0" marL="457200" rtl="0" algn="l">
              <a:lnSpc>
                <a:spcPct val="115000"/>
              </a:lnSpc>
              <a:spcBef>
                <a:spcPts val="0"/>
              </a:spcBef>
              <a:spcAft>
                <a:spcPts val="0"/>
              </a:spcAft>
              <a:buClr>
                <a:schemeClr val="dk1"/>
              </a:buClr>
              <a:buSzPts val="1050"/>
              <a:buFont typeface="Roboto"/>
              <a:buChar char="-"/>
            </a:pPr>
            <a:r>
              <a:rPr lang="en" sz="1050">
                <a:latin typeface="Roboto"/>
                <a:ea typeface="Roboto"/>
                <a:cs typeface="Roboto"/>
                <a:sym typeface="Roboto"/>
              </a:rPr>
              <a:t>At different wavelengths of light that can influence the production of volatile compounds, antioxidants, and sugars in plants, which affect their flavor and aroma</a:t>
            </a:r>
            <a:endParaRPr sz="7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uFill>
                  <a:noFill/>
                </a:uFill>
                <a:latin typeface="Roboto"/>
                <a:ea typeface="Roboto"/>
                <a:cs typeface="Roboto"/>
                <a:sym typeface="Roboto"/>
                <a:hlinkClick r:id="rId2">
                  <a:extLst>
                    <a:ext uri="{A12FA001-AC4F-418D-AE19-62706E023703}">
                      <ahyp:hlinkClr val="tx"/>
                    </a:ext>
                  </a:extLst>
                </a:hlinkClick>
              </a:rPr>
              <a:t>LEDs can also vary the intensity and duration of light, which can affect the ripening and maturation of fruits and vegetables, which affect their color, firmness, and sweetness</a:t>
            </a:r>
            <a:endParaRPr sz="7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LEDs can have different effects on different crops, depending on their light requirements and responses. </a:t>
            </a:r>
            <a:r>
              <a:rPr lang="en" sz="1050">
                <a:solidFill>
                  <a:schemeClr val="dk1"/>
                </a:solidFill>
                <a:uFill>
                  <a:noFill/>
                </a:uFill>
                <a:latin typeface="Roboto"/>
                <a:ea typeface="Roboto"/>
                <a:cs typeface="Roboto"/>
                <a:sym typeface="Roboto"/>
                <a:hlinkClick r:id="rId3">
                  <a:extLst>
                    <a:ext uri="{A12FA001-AC4F-418D-AE19-62706E023703}">
                      <ahyp:hlinkClr val="tx"/>
                    </a:ext>
                  </a:extLst>
                </a:hlinkClick>
              </a:rPr>
              <a:t>For example, far-red light can enhance the flavor of tomato, strawberry, and blueberry, but reduce the flavor of sweet basil</a:t>
            </a:r>
            <a:endParaRPr sz="7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chemeClr val="dk1"/>
                </a:solidFill>
                <a:latin typeface="Roboto"/>
                <a:ea typeface="Roboto"/>
                <a:cs typeface="Roboto"/>
                <a:sym typeface="Roboto"/>
              </a:rPr>
              <a:t>Can also suppress microbial growth on crops by using specific wavelengths such as 437 nm, which can extend their shelf life and freshness</a:t>
            </a:r>
            <a:endParaRPr sz="750">
              <a:solidFill>
                <a:schemeClr val="hlink"/>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 Display technology </a:t>
            </a:r>
            <a:endParaRPr/>
          </a:p>
          <a:p>
            <a:pPr indent="-298450" lvl="0" marL="457200" rtl="0" algn="l">
              <a:spcBef>
                <a:spcPts val="0"/>
              </a:spcBef>
              <a:spcAft>
                <a:spcPts val="0"/>
              </a:spcAft>
              <a:buSzPts val="1100"/>
              <a:buChar char="●"/>
            </a:pPr>
            <a:r>
              <a:rPr lang="en"/>
              <a:t>Used in phones, TVs, monitors and more</a:t>
            </a:r>
            <a:endParaRPr/>
          </a:p>
          <a:p>
            <a:pPr indent="-298450" lvl="0" marL="457200" rtl="0" algn="l">
              <a:spcBef>
                <a:spcPts val="0"/>
              </a:spcBef>
              <a:spcAft>
                <a:spcPts val="0"/>
              </a:spcAft>
              <a:buSzPts val="1100"/>
              <a:buChar char="●"/>
            </a:pPr>
            <a:r>
              <a:rPr lang="en"/>
              <a:t>Higher resolution recently possible due new technology like QLEDs and OLEDs which will be covered in the next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 Medical applications - like phototherapy, surgical lighting and disinfection</a:t>
            </a:r>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Phototherapy is the use of light to treat various conditions, such as jaundice, psoriasis, eczema, vitiligo, and depression. </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LEDs can provide specific wavelengths of light that have therapeutic effects on the skin or the brain.</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solidFill>
                  <a:schemeClr val="dk1"/>
                </a:solidFill>
                <a:uFill>
                  <a:noFill/>
                </a:uFill>
                <a:latin typeface="Roboto"/>
                <a:ea typeface="Roboto"/>
                <a:cs typeface="Roboto"/>
                <a:sym typeface="Roboto"/>
                <a:hlinkClick r:id="rId4">
                  <a:extLst>
                    <a:ext uri="{A12FA001-AC4F-418D-AE19-62706E023703}">
                      <ahyp:hlinkClr val="tx"/>
                    </a:ext>
                  </a:extLst>
                </a:hlinkClick>
              </a:rPr>
              <a:t>blue LEDs can help break down bilirubin in newborns with jaundice</a:t>
            </a:r>
            <a:endParaRPr sz="1050">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Char char="●"/>
            </a:pPr>
            <a:r>
              <a:rPr lang="en" sz="1050">
                <a:latin typeface="Roboto"/>
                <a:ea typeface="Roboto"/>
                <a:cs typeface="Roboto"/>
                <a:sym typeface="Roboto"/>
              </a:rPr>
              <a:t>while red and infrared LEDs can stimulate wound healing and reduce inflammation</a:t>
            </a:r>
            <a:r>
              <a:rPr lang="en" sz="1050">
                <a:solidFill>
                  <a:schemeClr val="dk1"/>
                </a:solidFill>
                <a:latin typeface="Roboto"/>
                <a:ea typeface="Roboto"/>
                <a:cs typeface="Roboto"/>
                <a:sym typeface="Roboto"/>
              </a:rPr>
              <a:t>.</a:t>
            </a:r>
            <a:endParaRPr/>
          </a:p>
          <a:p>
            <a:pPr indent="-295275" lvl="0" marL="457200" rtl="0" algn="l">
              <a:lnSpc>
                <a:spcPct val="115000"/>
              </a:lnSpc>
              <a:spcBef>
                <a:spcPts val="0"/>
              </a:spcBef>
              <a:spcAft>
                <a:spcPts val="0"/>
              </a:spcAft>
              <a:buClr>
                <a:schemeClr val="dk1"/>
              </a:buClr>
              <a:buSzPts val="1050"/>
              <a:buFont typeface="Roboto"/>
              <a:buChar char="●"/>
            </a:pPr>
            <a:r>
              <a:rPr lang="en"/>
              <a:t>LEDs can be used for disinfection by emitting UV light. This can damage DNA and RNA of microorganisms such as bacteria, viruses and fungi. </a:t>
            </a:r>
            <a:endParaRPr/>
          </a:p>
          <a:p>
            <a:pPr indent="-295275" lvl="0" marL="457200" rtl="0" algn="l">
              <a:lnSpc>
                <a:spcPct val="115000"/>
              </a:lnSpc>
              <a:spcBef>
                <a:spcPts val="0"/>
              </a:spcBef>
              <a:spcAft>
                <a:spcPts val="0"/>
              </a:spcAft>
              <a:buClr>
                <a:schemeClr val="dk1"/>
              </a:buClr>
              <a:buSzPts val="1050"/>
              <a:buFont typeface="Roboto"/>
              <a:buChar char="●"/>
            </a:pPr>
            <a:r>
              <a:rPr lang="en"/>
              <a:t>Therefore, UV LEDs can be used to disinfect lots of equipment in medical environments.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bcef672f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bcef672f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Phosphor-converted LEDs </a:t>
            </a:r>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1st off phosphors (can be different materials) in this case are materials that emit light when exposed to radiant energy (not</a:t>
            </a:r>
            <a:endParaRPr sz="1050">
              <a:solidFill>
                <a:srgbClr val="111111"/>
              </a:solidFill>
              <a:latin typeface="Roboto"/>
              <a:ea typeface="Roboto"/>
              <a:cs typeface="Roboto"/>
              <a:sym typeface="Roboto"/>
            </a:endParaRPr>
          </a:p>
          <a:p>
            <a:pPr indent="0" lvl="0" marL="457200" rtl="0" algn="l">
              <a:lnSpc>
                <a:spcPct val="115000"/>
              </a:lnSpc>
              <a:spcBef>
                <a:spcPts val="0"/>
              </a:spcBef>
              <a:spcAft>
                <a:spcPts val="0"/>
              </a:spcAft>
              <a:buNone/>
            </a:pPr>
            <a:r>
              <a:rPr lang="en" sz="1050">
                <a:solidFill>
                  <a:srgbClr val="111111"/>
                </a:solidFill>
                <a:latin typeface="Roboto"/>
                <a:ea typeface="Roboto"/>
                <a:cs typeface="Roboto"/>
                <a:sym typeface="Roboto"/>
              </a:rPr>
              <a:t> phosphorus)</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They use phosphor to </a:t>
            </a:r>
            <a:r>
              <a:rPr lang="en" sz="1050">
                <a:solidFill>
                  <a:srgbClr val="111111"/>
                </a:solidFill>
                <a:latin typeface="Roboto"/>
                <a:ea typeface="Roboto"/>
                <a:cs typeface="Roboto"/>
                <a:sym typeface="Roboto"/>
              </a:rPr>
              <a:t>absorb</a:t>
            </a:r>
            <a:r>
              <a:rPr lang="en" sz="1050">
                <a:solidFill>
                  <a:srgbClr val="111111"/>
                </a:solidFill>
                <a:latin typeface="Roboto"/>
                <a:ea typeface="Roboto"/>
                <a:cs typeface="Roboto"/>
                <a:sym typeface="Roboto"/>
              </a:rPr>
              <a:t> some light emitted and re-emit at a different wavelength</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Allows for a lot of </a:t>
            </a:r>
            <a:r>
              <a:rPr lang="en" sz="1050">
                <a:solidFill>
                  <a:srgbClr val="111111"/>
                </a:solidFill>
                <a:latin typeface="Roboto"/>
                <a:ea typeface="Roboto"/>
                <a:cs typeface="Roboto"/>
                <a:sym typeface="Roboto"/>
              </a:rPr>
              <a:t>flexibility</a:t>
            </a:r>
            <a:r>
              <a:rPr lang="en" sz="1050">
                <a:solidFill>
                  <a:srgbClr val="111111"/>
                </a:solidFill>
                <a:latin typeface="Roboto"/>
                <a:ea typeface="Roboto"/>
                <a:cs typeface="Roboto"/>
                <a:sym typeface="Roboto"/>
              </a:rPr>
              <a:t> when color mixing and color rendering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 Quantum dot LEDs (QLEDs)</a:t>
            </a:r>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QLEDs use quantum dots (QDs), which are tiny particles that emit light when excited by typically a blue or near-UV LED.</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QDs are nanoscale particles that can emit light of different colors depending on their size</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These are mainly seen in newer premium TVs</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The theory behind these would take a whole other presentation to cover</a:t>
            </a:r>
            <a:endParaRPr sz="1050">
              <a:solidFill>
                <a:srgbClr val="11111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c. Organic LEDs (OLEDs)</a:t>
            </a:r>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OLEDs are organic LEDs that use a film of organic compound to emit light compared to traditional LEDs using </a:t>
            </a:r>
            <a:endParaRPr sz="1050">
              <a:solidFill>
                <a:srgbClr val="111111"/>
              </a:solidFill>
              <a:latin typeface="Roboto"/>
              <a:ea typeface="Roboto"/>
              <a:cs typeface="Roboto"/>
              <a:sym typeface="Roboto"/>
            </a:endParaRPr>
          </a:p>
          <a:p>
            <a:pPr indent="0" lvl="0" marL="457200" rtl="0" algn="l">
              <a:lnSpc>
                <a:spcPct val="115000"/>
              </a:lnSpc>
              <a:spcBef>
                <a:spcPts val="0"/>
              </a:spcBef>
              <a:spcAft>
                <a:spcPts val="0"/>
              </a:spcAft>
              <a:buNone/>
            </a:pPr>
            <a:r>
              <a:rPr lang="en" sz="1050">
                <a:solidFill>
                  <a:srgbClr val="111111"/>
                </a:solidFill>
                <a:latin typeface="Roboto"/>
                <a:ea typeface="Roboto"/>
                <a:cs typeface="Roboto"/>
                <a:sym typeface="Roboto"/>
              </a:rPr>
              <a:t>inorganic</a:t>
            </a:r>
            <a:r>
              <a:rPr lang="en" sz="1050">
                <a:solidFill>
                  <a:srgbClr val="111111"/>
                </a:solidFill>
                <a:latin typeface="Roboto"/>
                <a:ea typeface="Roboto"/>
                <a:cs typeface="Roboto"/>
                <a:sym typeface="Roboto"/>
              </a:rPr>
              <a:t> compounds</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can display deep black levels and high contrast ratios</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OLEDs can be thin, flexible, and transparent</a:t>
            </a:r>
            <a:endParaRPr sz="1050">
              <a:solidFill>
                <a:srgbClr val="11111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 Li-Fi - data transmission through visible light communication</a:t>
            </a:r>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Li-Fi use LEDs to modulate light signals received by photodetectors</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Li-Fi can achieve high data rates, low latency, high security, and low interference </a:t>
            </a:r>
            <a:endParaRPr sz="1050">
              <a:solidFill>
                <a:srgbClr val="111111"/>
              </a:solidFill>
              <a:latin typeface="Roboto"/>
              <a:ea typeface="Roboto"/>
              <a:cs typeface="Roboto"/>
              <a:sym typeface="Roboto"/>
            </a:endParaRPr>
          </a:p>
          <a:p>
            <a:pPr indent="-295275" lvl="0" marL="457200" rtl="0" algn="l">
              <a:lnSpc>
                <a:spcPct val="115000"/>
              </a:lnSpc>
              <a:spcBef>
                <a:spcPts val="0"/>
              </a:spcBef>
              <a:spcAft>
                <a:spcPts val="0"/>
              </a:spcAft>
              <a:buClr>
                <a:srgbClr val="111111"/>
              </a:buClr>
              <a:buSzPts val="1050"/>
              <a:buFont typeface="Roboto"/>
              <a:buChar char="●"/>
            </a:pPr>
            <a:r>
              <a:rPr lang="en"/>
              <a:t>Li-Fi has the potential to reach speeds of up to 224 Gbps (Gigabits/sec) REALLY FAST</a:t>
            </a:r>
            <a:endParaRPr/>
          </a:p>
          <a:p>
            <a:pPr indent="-298450" lvl="0" marL="457200" rtl="0" algn="l">
              <a:spcBef>
                <a:spcPts val="0"/>
              </a:spcBef>
              <a:spcAft>
                <a:spcPts val="0"/>
              </a:spcAft>
              <a:buSzPts val="1100"/>
              <a:buChar char="●"/>
            </a:pPr>
            <a:r>
              <a:rPr lang="en"/>
              <a:t>Li-Fi can also be useful in areas where electromagnetic interference is a problem, such as aircraft cabins or hospitals</a:t>
            </a:r>
            <a:endParaRPr/>
          </a:p>
          <a:p>
            <a:pPr indent="-298450" lvl="0" marL="457200" rtl="0" algn="l">
              <a:spcBef>
                <a:spcPts val="0"/>
              </a:spcBef>
              <a:spcAft>
                <a:spcPts val="0"/>
              </a:spcAft>
              <a:buSzPts val="1100"/>
              <a:buChar char="●"/>
            </a:pPr>
            <a:r>
              <a:rPr lang="en"/>
              <a:t>Similar concept to IR but uses visible light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dda9f62c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dda9f62c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In conclusion</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LEDs are extremely versatile and efficient</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Their energy efficiency, long lifespan, and low maintenance costs make great for a wide range of applications. </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As technology continues to advance, we can expect to see even more innovative uses of LED technology in the future.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636d8f99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2636d8f99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ddda9f62c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dda9f62c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know you all already know quite a bit about LEDs especially on the theoretical side which I will briefly cover, but I am hoping to at least teach you something new and cool you didn’t already know about LEDs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PRESS FOR ANIMATION</a:t>
            </a:r>
            <a:endParaRPr/>
          </a:p>
          <a:p>
            <a:pPr indent="0" lvl="0" marL="0" rtl="0" algn="l">
              <a:spcBef>
                <a:spcPts val="0"/>
              </a:spcBef>
              <a:spcAft>
                <a:spcPts val="0"/>
              </a:spcAft>
              <a:buNone/>
            </a:pPr>
            <a:r>
              <a:rPr lang="en"/>
              <a:t>LEDs are Light Emitting Diodes like you all know</a:t>
            </a:r>
            <a:endParaRPr/>
          </a:p>
          <a:p>
            <a:pPr indent="0" lvl="0" marL="0" rtl="0" algn="l">
              <a:lnSpc>
                <a:spcPct val="115000"/>
              </a:lnSpc>
              <a:spcBef>
                <a:spcPts val="0"/>
              </a:spcBef>
              <a:spcAft>
                <a:spcPts val="0"/>
              </a:spcAft>
              <a:buClr>
                <a:schemeClr val="dk1"/>
              </a:buClr>
              <a:buSzPts val="1100"/>
              <a:buFont typeface="Arial"/>
              <a:buNone/>
            </a:pPr>
            <a:r>
              <a:t/>
            </a:r>
            <a:endParaRPr sz="900"/>
          </a:p>
          <a:p>
            <a:pPr indent="0" lvl="0" marL="0" rtl="0" algn="l">
              <a:spcBef>
                <a:spcPts val="1200"/>
              </a:spcBef>
              <a:spcAft>
                <a:spcPts val="0"/>
              </a:spcAft>
              <a:buClr>
                <a:schemeClr val="dk1"/>
              </a:buClr>
              <a:buSzPts val="1100"/>
              <a:buFont typeface="Arial"/>
              <a:buNone/>
            </a:pPr>
            <a:r>
              <a:rPr lang="en">
                <a:solidFill>
                  <a:schemeClr val="dk1"/>
                </a:solidFill>
              </a:rPr>
              <a:t>PRESS FOR ANIMATION</a:t>
            </a:r>
            <a:endParaRPr sz="900"/>
          </a:p>
          <a:p>
            <a:pPr indent="0" lvl="0" marL="0" rtl="0" algn="l">
              <a:lnSpc>
                <a:spcPct val="115000"/>
              </a:lnSpc>
              <a:spcBef>
                <a:spcPts val="0"/>
              </a:spcBef>
              <a:spcAft>
                <a:spcPts val="0"/>
              </a:spcAft>
              <a:buClr>
                <a:schemeClr val="dk1"/>
              </a:buClr>
              <a:buSzPts val="1100"/>
              <a:buFont typeface="Arial"/>
              <a:buNone/>
            </a:pPr>
            <a:r>
              <a:rPr lang="en" sz="900"/>
              <a:t>Here is the typical circuit symbol used and a cool little gif of some trailing LEDs in a strip</a:t>
            </a:r>
            <a:endParaRPr sz="900"/>
          </a:p>
          <a:p>
            <a:pPr indent="0" lvl="0" marL="0" rtl="0" algn="l">
              <a:lnSpc>
                <a:spcPct val="115000"/>
              </a:lnSpc>
              <a:spcBef>
                <a:spcPts val="1200"/>
              </a:spcBef>
              <a:spcAft>
                <a:spcPts val="1200"/>
              </a:spcAft>
              <a:buClr>
                <a:schemeClr val="dk1"/>
              </a:buClr>
              <a:buSzPts val="1100"/>
              <a:buFont typeface="Arial"/>
              <a:buNone/>
            </a:pPr>
            <a:r>
              <a:t/>
            </a:r>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636d8f9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636d8f9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Well, what is a diode??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control direction of flow </a:t>
            </a:r>
            <a:endParaRPr>
              <a:solidFill>
                <a:schemeClr val="dk1"/>
              </a:solidFill>
            </a:endParaRPr>
          </a:p>
          <a:p>
            <a:pPr indent="0" lvl="0" marL="0" rtl="0" algn="l">
              <a:spcBef>
                <a:spcPts val="0"/>
              </a:spcBef>
              <a:spcAft>
                <a:spcPts val="0"/>
              </a:spcAft>
              <a:buNone/>
            </a:pPr>
            <a:r>
              <a:rPr lang="en">
                <a:solidFill>
                  <a:schemeClr val="dk1"/>
                </a:solidFill>
              </a:rPr>
              <a:t>Used in rectification, voltage regulation, and switching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LEDs can be used to like other diodes, but are </a:t>
            </a:r>
            <a:r>
              <a:rPr lang="en">
                <a:solidFill>
                  <a:schemeClr val="dk1"/>
                </a:solidFill>
              </a:rPr>
              <a:t>typically </a:t>
            </a:r>
            <a:r>
              <a:rPr lang="en"/>
              <a:t>not as 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LEDS - much higher forward voltage or voltage drop (necessary voltage to activate), much lower breakdown voltage and lower current rating, when compared to diodes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1200"/>
              </a:spcAft>
              <a:buClr>
                <a:schemeClr val="dk1"/>
              </a:buClr>
              <a:buSzPts val="1100"/>
              <a:buFont typeface="Arial"/>
              <a:buNone/>
            </a:pPr>
            <a:r>
              <a:rPr lang="en">
                <a:solidFill>
                  <a:srgbClr val="424242"/>
                </a:solidFill>
                <a:latin typeface="Nunito"/>
                <a:ea typeface="Nunito"/>
                <a:cs typeface="Nunito"/>
                <a:sym typeface="Nunito"/>
              </a:rPr>
              <a:t>LEDs have a direct band gap emitting photons instead of dissipating energy as heat or phonons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ba5953a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2ba5953a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Oleg Losev reported the first LED using silicon carbide (crystal rectifier diode), it ended up emitting some light when current passed through it,</a:t>
            </a:r>
            <a:endParaRPr/>
          </a:p>
          <a:p>
            <a:pPr indent="-298450" lvl="0" marL="457200" rtl="0" algn="l">
              <a:spcBef>
                <a:spcPts val="0"/>
              </a:spcBef>
              <a:spcAft>
                <a:spcPts val="0"/>
              </a:spcAft>
              <a:buSzPts val="1100"/>
              <a:buChar char="-"/>
            </a:pPr>
            <a:r>
              <a:rPr lang="en"/>
              <a:t>His work ended up being ignored and largely forgotten with it only being documented in Soviet, Russian, and British journals.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much further documentation till the recognized invention by Nick Holonyak Jr., consulting engineer for General Electric who used gallium arsenide phosphide as a substrate and produced the first red 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first green LED - by Egon Loebner and Rubin Braunstein in 1958. They used gallium phosphide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yellow LED was created by George Craford at Monsanto in 1972 by combining a red and a green diode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blue LED was developed by Isamu Akasaki and his team in 1989. The first white LED was made by Shuji Nakamura in 1993 by coating a blue LED with a yellow phosphor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dda9f62c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ddda9f62c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Created by doping the material with impurities to create </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p-region to typically have one less valence electron (acceptor region “ACCEPTS electron”)</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N-region to typically have one more valence electron (donor region “DONATES electron”)</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Different materials used for different semiconductors</a:t>
            </a:r>
            <a:endParaRPr sz="1050">
              <a:solidFill>
                <a:srgbClr val="111111"/>
              </a:solidFill>
              <a:latin typeface="Roboto"/>
              <a:ea typeface="Roboto"/>
              <a:cs typeface="Roboto"/>
              <a:sym typeface="Roboto"/>
            </a:endParaRPr>
          </a:p>
          <a:p>
            <a:pPr indent="0" lvl="0" marL="457200" rtl="0" algn="l">
              <a:spcBef>
                <a:spcPts val="0"/>
              </a:spcBef>
              <a:spcAft>
                <a:spcPts val="0"/>
              </a:spcAft>
              <a:buNone/>
            </a:pPr>
            <a:r>
              <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Holes do not move by themselves, but they can accept electrons from the n region when a forward voltage is applied to the LED</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Vf relates to Eg through Shockley diode equation</a:t>
            </a:r>
            <a:endParaRPr sz="1050">
              <a:solidFill>
                <a:srgbClr val="111111"/>
              </a:solidFill>
              <a:latin typeface="Roboto"/>
              <a:ea typeface="Roboto"/>
              <a:cs typeface="Roboto"/>
              <a:sym typeface="Roboto"/>
            </a:endParaRPr>
          </a:p>
          <a:p>
            <a:pPr indent="0" lvl="0" marL="457200" rtl="0" algn="l">
              <a:spcBef>
                <a:spcPts val="0"/>
              </a:spcBef>
              <a:spcAft>
                <a:spcPts val="0"/>
              </a:spcAft>
              <a:buNone/>
            </a:pPr>
            <a:r>
              <a:t/>
            </a:r>
            <a:endParaRPr sz="1050">
              <a:solidFill>
                <a:srgbClr val="111111"/>
              </a:solidFill>
              <a:latin typeface="Roboto"/>
              <a:ea typeface="Roboto"/>
              <a:cs typeface="Roboto"/>
              <a:sym typeface="Roboto"/>
            </a:endParaRPr>
          </a:p>
          <a:p>
            <a:pPr indent="-295275" lvl="0" marL="457200" rtl="0" algn="l">
              <a:spcBef>
                <a:spcPts val="0"/>
              </a:spcBef>
              <a:spcAft>
                <a:spcPts val="0"/>
              </a:spcAft>
              <a:buClr>
                <a:srgbClr val="111111"/>
              </a:buClr>
              <a:buSzPts val="1050"/>
              <a:buFont typeface="Roboto"/>
              <a:buChar char="-"/>
            </a:pPr>
            <a:r>
              <a:rPr lang="en" sz="1050">
                <a:solidFill>
                  <a:srgbClr val="111111"/>
                </a:solidFill>
                <a:latin typeface="Roboto"/>
                <a:ea typeface="Roboto"/>
                <a:cs typeface="Roboto"/>
                <a:sym typeface="Roboto"/>
              </a:rPr>
              <a:t>holes designed at top of the LED because the light emission occurs when electrons and holes recombine in the p region</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a:solidFill>
                  <a:schemeClr val="dk1"/>
                </a:solidFill>
              </a:rPr>
              <a:t>- active region is where the action happens (recombination and light emission) not to be confused w/ depletion region (where no charge carriers are present)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bcef672f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bcef672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Electron-hole recombination - process where electron in conduction band loses energy then falls back to the valence band, filling a hole and annihilating both carriers. </a:t>
            </a:r>
            <a:endParaRPr/>
          </a:p>
          <a:p>
            <a:pPr indent="-298450" lvl="0" marL="457200" rtl="0" algn="l">
              <a:spcBef>
                <a:spcPts val="0"/>
              </a:spcBef>
              <a:spcAft>
                <a:spcPts val="0"/>
              </a:spcAft>
              <a:buSzPts val="1100"/>
              <a:buChar char="-"/>
            </a:pPr>
            <a:r>
              <a:rPr lang="en"/>
              <a:t>This releases energy, which can be in the form of photons (light) or phonons (heat)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111111"/>
                </a:solidFill>
                <a:latin typeface="Roboto"/>
                <a:ea typeface="Roboto"/>
                <a:cs typeface="Roboto"/>
                <a:sym typeface="Roboto"/>
              </a:rPr>
              <a:t>where E is the bandgap energy in (eV), h is the Planck’s constant, c is the speed of light, and λ is the wavelength.</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We will get into this more in a few slides</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c317fc1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c317fc1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somewhat decent visualization of the process</a:t>
            </a:r>
            <a:endParaRPr/>
          </a:p>
          <a:p>
            <a:pPr indent="0" lvl="0" marL="0" rtl="0" algn="l">
              <a:spcBef>
                <a:spcPts val="0"/>
              </a:spcBef>
              <a:spcAft>
                <a:spcPts val="0"/>
              </a:spcAft>
              <a:buNone/>
            </a:pPr>
            <a:r>
              <a:rPr lang="en"/>
              <a:t>-Forward voltage being the necessary voltage to cause this reaction through a specific compound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636d8f9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636d8f9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1050">
                <a:solidFill>
                  <a:srgbClr val="111111"/>
                </a:solidFill>
                <a:latin typeface="Roboto"/>
                <a:ea typeface="Roboto"/>
                <a:cs typeface="Roboto"/>
                <a:sym typeface="Roboto"/>
              </a:rPr>
              <a:t>Like seen in the previous equation </a:t>
            </a:r>
            <a:endParaRPr sz="1050">
              <a:solidFill>
                <a:srgbClr val="11111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050">
                <a:solidFill>
                  <a:srgbClr val="111111"/>
                </a:solidFill>
                <a:latin typeface="Roboto"/>
                <a:ea typeface="Roboto"/>
                <a:cs typeface="Roboto"/>
                <a:sym typeface="Roboto"/>
              </a:rPr>
              <a:t>Energy of photon relates to the wavelength and frequency of the light emitted (color)</a:t>
            </a:r>
            <a:endParaRPr sz="1050">
              <a:solidFill>
                <a:srgbClr val="11111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050">
                <a:solidFill>
                  <a:srgbClr val="111111"/>
                </a:solidFill>
                <a:latin typeface="Roboto"/>
                <a:ea typeface="Roboto"/>
                <a:cs typeface="Roboto"/>
                <a:sym typeface="Roboto"/>
              </a:rPr>
              <a:t>Higher energy bandgap = the higher the energy of the photon = shorter the wavelength = higher frequency the light, and vice versa.</a:t>
            </a:r>
            <a:endParaRPr sz="750">
              <a:solidFill>
                <a:schemeClr val="hlink"/>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050">
                <a:solidFill>
                  <a:srgbClr val="111111"/>
                </a:solidFill>
                <a:latin typeface="Roboto"/>
                <a:ea typeface="Roboto"/>
                <a:cs typeface="Roboto"/>
                <a:sym typeface="Roboto"/>
              </a:rPr>
              <a:t>Different semiconductor materials have different energy bandgaps, which produce different colors of light. </a:t>
            </a:r>
            <a:endParaRPr sz="1050">
              <a:solidFill>
                <a:srgbClr val="11111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The following show examples of colors, wavelengths and forward voltages necessary for specific material cases. Keep in mind that based on the ratios of the elements in each material can change the </a:t>
            </a:r>
            <a:r>
              <a:rPr lang="en" sz="1050">
                <a:solidFill>
                  <a:srgbClr val="111111"/>
                </a:solidFill>
                <a:latin typeface="Roboto"/>
                <a:ea typeface="Roboto"/>
                <a:cs typeface="Roboto"/>
                <a:sym typeface="Roboto"/>
              </a:rPr>
              <a:t>characteristics</a:t>
            </a:r>
            <a:r>
              <a:rPr lang="en" sz="1050">
                <a:solidFill>
                  <a:srgbClr val="111111"/>
                </a:solidFill>
                <a:latin typeface="Roboto"/>
                <a:ea typeface="Roboto"/>
                <a:cs typeface="Roboto"/>
                <a:sym typeface="Roboto"/>
              </a:rPr>
              <a:t>, this is just an example:</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Gallium Arsenide </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111111"/>
                </a:solidFill>
                <a:latin typeface="Roboto"/>
                <a:ea typeface="Roboto"/>
                <a:cs typeface="Roboto"/>
                <a:sym typeface="Roboto"/>
              </a:rPr>
              <a:t>Gallium Arsenide Phosphide = red or amber based on arsenic content, more As = red, less = amber</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Gallium Arsenide Phosphide doped with Nitrogen can make yellow with the right material ratio</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Aluminum Gallium Phosphide</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sz="1050">
                <a:solidFill>
                  <a:srgbClr val="111111"/>
                </a:solidFill>
                <a:latin typeface="Roboto"/>
                <a:ea typeface="Roboto"/>
                <a:cs typeface="Roboto"/>
                <a:sym typeface="Roboto"/>
              </a:rPr>
              <a:t>Silicon Carbide</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111111"/>
                </a:solidFill>
                <a:latin typeface="Roboto"/>
                <a:ea typeface="Roboto"/>
                <a:cs typeface="Roboto"/>
                <a:sym typeface="Roboto"/>
              </a:rPr>
              <a:t>Gallium Indium Nitride</a:t>
            </a:r>
            <a:endParaRPr sz="1050">
              <a:solidFill>
                <a:srgbClr val="111111"/>
              </a:solidFill>
              <a:latin typeface="Roboto"/>
              <a:ea typeface="Roboto"/>
              <a:cs typeface="Roboto"/>
              <a:sym typeface="Roboto"/>
            </a:endParaRPr>
          </a:p>
          <a:p>
            <a:pPr indent="0" lvl="0" marL="0" rtl="0" algn="l">
              <a:spcBef>
                <a:spcPts val="0"/>
              </a:spcBef>
              <a:spcAft>
                <a:spcPts val="0"/>
              </a:spcAft>
              <a:buNone/>
            </a:pPr>
            <a:r>
              <a:t/>
            </a:r>
            <a:endParaRPr sz="1050">
              <a:solidFill>
                <a:srgbClr val="111111"/>
              </a:solidFill>
              <a:latin typeface="Roboto"/>
              <a:ea typeface="Roboto"/>
              <a:cs typeface="Roboto"/>
              <a:sym typeface="Roboto"/>
            </a:endParaRPr>
          </a:p>
          <a:p>
            <a:pPr indent="0" lvl="0" marL="0" rtl="0" algn="l">
              <a:spcBef>
                <a:spcPts val="0"/>
              </a:spcBef>
              <a:spcAft>
                <a:spcPts val="0"/>
              </a:spcAft>
              <a:buNone/>
            </a:pPr>
            <a:r>
              <a:rPr lang="en"/>
              <a:t>Analyze the chart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LEDs different wavelengths of visible light were much harder to generate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dda9f62c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dda9f62c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following chart comparing household bulbs, this more of a comparison from a consumer </a:t>
            </a:r>
            <a:r>
              <a:rPr lang="en"/>
              <a:t>perspective</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LEDs more efficient than incandescent bulbs and decently more than cfl bulbs</a:t>
            </a:r>
            <a:endParaRPr/>
          </a:p>
          <a:p>
            <a:pPr indent="-298450" lvl="0" marL="457200" rtl="0" algn="l">
              <a:spcBef>
                <a:spcPts val="0"/>
              </a:spcBef>
              <a:spcAft>
                <a:spcPts val="0"/>
              </a:spcAft>
              <a:buSzPts val="1100"/>
              <a:buChar char="-"/>
            </a:pPr>
            <a:r>
              <a:rPr lang="en"/>
              <a:t>Convert nearly 100% of energy while incandescent convert only around 9-10%</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Compare on the chart 50,000 - LED, 1,200 - Incand, 8,000 - CFL</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LEDs can last over 50,000 hours with </a:t>
            </a:r>
            <a:r>
              <a:rPr lang="en"/>
              <a:t>incandescent</a:t>
            </a:r>
            <a:r>
              <a:rPr lang="en"/>
              <a:t> lasting around 1200 hours and cfls at around 8000 or so</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a:t>
            </a:r>
            <a:r>
              <a:rPr lang="en"/>
              <a:t>initial</a:t>
            </a:r>
            <a:r>
              <a:rPr lang="en"/>
              <a:t> bulb cost vs the annual average power usage cost showing the benefits of LED tech.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following are rough averages, but give an idea for comparison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LED $24 but annual cost of $32.85</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Incandescent</a:t>
            </a:r>
            <a:r>
              <a:rPr lang="en"/>
              <a:t> $0.49 but annual cost of $328.59</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CFL $2.50 but annual cost of $76.65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Light-emitting_diode" TargetMode="External"/><Relationship Id="rId4" Type="http://schemas.openxmlformats.org/officeDocument/2006/relationships/hyperlink" Target="https://electronicsgurukulam.blogspot.com/2012/08/how-led-producing-different-colours.html" TargetMode="External"/><Relationship Id="rId9" Type="http://schemas.openxmlformats.org/officeDocument/2006/relationships/hyperlink" Target="https://www.scmp.com/tech/apps-gaming/article/2111278/what-oled-and-why-should-you-pay-more-have-it-your-phone" TargetMode="External"/><Relationship Id="rId5" Type="http://schemas.openxmlformats.org/officeDocument/2006/relationships/hyperlink" Target="https://electronicsreference.com/module5/light_emitting_diode/" TargetMode="External"/><Relationship Id="rId6" Type="http://schemas.openxmlformats.org/officeDocument/2006/relationships/hyperlink" Target="https://electronicsdesk.com/light-emitting-diode.html" TargetMode="External"/><Relationship Id="rId7" Type="http://schemas.openxmlformats.org/officeDocument/2006/relationships/hyperlink" Target="https://lastminuteengineers.b-cdn.net/wp-content/uploads/basic/Flow-of-Free-Electrons-and-Holes.gif" TargetMode="External"/><Relationship Id="rId8" Type="http://schemas.openxmlformats.org/officeDocument/2006/relationships/hyperlink" Target="https://spinoff.nasa.gov/NASA-Research-Illuminates-Medical-Uses-of-Ligh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LED Technical Presentation</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Aaron Wilhite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Applications</a:t>
            </a:r>
            <a:endParaRPr/>
          </a:p>
        </p:txBody>
      </p:sp>
      <p:sp>
        <p:nvSpPr>
          <p:cNvPr id="347" name="Google Shape;347;p22"/>
          <p:cNvSpPr txBox="1"/>
          <p:nvPr>
            <p:ph idx="1" type="body"/>
          </p:nvPr>
        </p:nvSpPr>
        <p:spPr>
          <a:xfrm>
            <a:off x="1303800" y="1990050"/>
            <a:ext cx="33228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General lighting</a:t>
            </a:r>
            <a:endParaRPr/>
          </a:p>
          <a:p>
            <a:pPr indent="-311150" lvl="0" marL="457200" rtl="0" algn="l">
              <a:spcBef>
                <a:spcPts val="0"/>
              </a:spcBef>
              <a:spcAft>
                <a:spcPts val="0"/>
              </a:spcAft>
              <a:buSzPts val="1300"/>
              <a:buChar char="●"/>
            </a:pPr>
            <a:r>
              <a:rPr lang="en"/>
              <a:t>Automotive lighting</a:t>
            </a:r>
            <a:endParaRPr/>
          </a:p>
          <a:p>
            <a:pPr indent="-311150" lvl="0" marL="457200" rtl="0" algn="l">
              <a:spcBef>
                <a:spcPts val="0"/>
              </a:spcBef>
              <a:spcAft>
                <a:spcPts val="0"/>
              </a:spcAft>
              <a:buSzPts val="1300"/>
              <a:buChar char="●"/>
            </a:pPr>
            <a:r>
              <a:rPr lang="en"/>
              <a:t>Horticulture: specialized LEDs for plant growth</a:t>
            </a:r>
            <a:endParaRPr/>
          </a:p>
          <a:p>
            <a:pPr indent="-311150" lvl="0" marL="457200" rtl="0" algn="l">
              <a:spcBef>
                <a:spcPts val="0"/>
              </a:spcBef>
              <a:spcAft>
                <a:spcPts val="0"/>
              </a:spcAft>
              <a:buSzPts val="1300"/>
              <a:buChar char="●"/>
            </a:pPr>
            <a:r>
              <a:rPr lang="en"/>
              <a:t>Display technology</a:t>
            </a:r>
            <a:endParaRPr/>
          </a:p>
          <a:p>
            <a:pPr indent="-311150" lvl="0" marL="457200" rtl="0" algn="l">
              <a:spcBef>
                <a:spcPts val="0"/>
              </a:spcBef>
              <a:spcAft>
                <a:spcPts val="0"/>
              </a:spcAft>
              <a:buSzPts val="1300"/>
              <a:buChar char="●"/>
            </a:pPr>
            <a:r>
              <a:rPr lang="en"/>
              <a:t>Medical applications</a:t>
            </a:r>
            <a:endParaRPr/>
          </a:p>
        </p:txBody>
      </p:sp>
      <p:pic>
        <p:nvPicPr>
          <p:cNvPr id="348" name="Google Shape;348;p22"/>
          <p:cNvPicPr preferRelativeResize="0"/>
          <p:nvPr/>
        </p:nvPicPr>
        <p:blipFill>
          <a:blip r:embed="rId3">
            <a:alphaModFix/>
          </a:blip>
          <a:stretch>
            <a:fillRect/>
          </a:stretch>
        </p:blipFill>
        <p:spPr>
          <a:xfrm>
            <a:off x="4572000" y="1990050"/>
            <a:ext cx="4212599" cy="23403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Recent Advancements</a:t>
            </a:r>
            <a:endParaRPr/>
          </a:p>
        </p:txBody>
      </p:sp>
      <p:sp>
        <p:nvSpPr>
          <p:cNvPr id="354" name="Google Shape;354;p23"/>
          <p:cNvSpPr txBox="1"/>
          <p:nvPr>
            <p:ph idx="1" type="body"/>
          </p:nvPr>
        </p:nvSpPr>
        <p:spPr>
          <a:xfrm>
            <a:off x="1779750" y="1424375"/>
            <a:ext cx="5584500" cy="18729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Phosphor-converted LEDs - better color rendering and white light quality</a:t>
            </a:r>
            <a:endParaRPr/>
          </a:p>
          <a:p>
            <a:pPr indent="-304958" lvl="0" marL="457200" rtl="0" algn="l">
              <a:spcBef>
                <a:spcPts val="0"/>
              </a:spcBef>
              <a:spcAft>
                <a:spcPts val="0"/>
              </a:spcAft>
              <a:buSzPct val="100000"/>
              <a:buChar char="●"/>
            </a:pPr>
            <a:r>
              <a:rPr lang="en"/>
              <a:t>Quantum dot LEDs (QLEDs) - improved color and brightness</a:t>
            </a:r>
            <a:endParaRPr/>
          </a:p>
          <a:p>
            <a:pPr indent="-304958" lvl="0" marL="457200" rtl="0" algn="l">
              <a:spcBef>
                <a:spcPts val="0"/>
              </a:spcBef>
              <a:spcAft>
                <a:spcPts val="0"/>
              </a:spcAft>
              <a:buSzPct val="100000"/>
              <a:buChar char="●"/>
            </a:pPr>
            <a:r>
              <a:rPr lang="en"/>
              <a:t>Organic LEDs (OLEDs) - thin, lightweight, and flexible displays</a:t>
            </a:r>
            <a:endParaRPr/>
          </a:p>
          <a:p>
            <a:pPr indent="-304958" lvl="0" marL="457200" rtl="0" algn="l">
              <a:spcBef>
                <a:spcPts val="0"/>
              </a:spcBef>
              <a:spcAft>
                <a:spcPts val="0"/>
              </a:spcAft>
              <a:buSzPct val="100000"/>
              <a:buChar char="●"/>
            </a:pPr>
            <a:r>
              <a:rPr lang="en"/>
              <a:t>Li-Fi - data transmission through visible light communication</a:t>
            </a:r>
            <a:endParaRPr/>
          </a:p>
          <a:p>
            <a:pPr indent="-293211" lvl="1" marL="914400" rtl="0" algn="l">
              <a:spcBef>
                <a:spcPts val="0"/>
              </a:spcBef>
              <a:spcAft>
                <a:spcPts val="0"/>
              </a:spcAft>
              <a:buSzPct val="100000"/>
              <a:buChar char="○"/>
            </a:pPr>
            <a:r>
              <a:rPr lang="en"/>
              <a:t>Has the potential to reach speeds of up to 224 Gbps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55" name="Google Shape;355;p23"/>
          <p:cNvPicPr preferRelativeResize="0"/>
          <p:nvPr/>
        </p:nvPicPr>
        <p:blipFill>
          <a:blip r:embed="rId3">
            <a:alphaModFix/>
          </a:blip>
          <a:stretch>
            <a:fillRect/>
          </a:stretch>
        </p:blipFill>
        <p:spPr>
          <a:xfrm>
            <a:off x="374100" y="2714725"/>
            <a:ext cx="2690060" cy="2151025"/>
          </a:xfrm>
          <a:prstGeom prst="rect">
            <a:avLst/>
          </a:prstGeom>
          <a:noFill/>
          <a:ln>
            <a:noFill/>
          </a:ln>
        </p:spPr>
      </p:pic>
      <p:pic>
        <p:nvPicPr>
          <p:cNvPr id="356" name="Google Shape;356;p23"/>
          <p:cNvPicPr preferRelativeResize="0"/>
          <p:nvPr/>
        </p:nvPicPr>
        <p:blipFill>
          <a:blip r:embed="rId4">
            <a:alphaModFix/>
          </a:blip>
          <a:stretch>
            <a:fillRect/>
          </a:stretch>
        </p:blipFill>
        <p:spPr>
          <a:xfrm>
            <a:off x="3344500" y="2714725"/>
            <a:ext cx="5540513" cy="215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62" name="Google Shape;362;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LEDs are a versatile and efficient lighting technology that have transformed the lighting industry. </a:t>
            </a:r>
            <a:endParaRPr/>
          </a:p>
          <a:p>
            <a:pPr indent="-311150" lvl="0" marL="457200" rtl="0" algn="l">
              <a:spcBef>
                <a:spcPts val="0"/>
              </a:spcBef>
              <a:spcAft>
                <a:spcPts val="0"/>
              </a:spcAft>
              <a:buSzPts val="1300"/>
              <a:buChar char="●"/>
            </a:pPr>
            <a:r>
              <a:rPr lang="en"/>
              <a:t>Their energy efficiency, long lifespan, and low maintenance costs make them an attractive option for a wide range of applications. </a:t>
            </a:r>
            <a:endParaRPr/>
          </a:p>
          <a:p>
            <a:pPr indent="-311150" lvl="0" marL="457200" rtl="0" algn="l">
              <a:spcBef>
                <a:spcPts val="0"/>
              </a:spcBef>
              <a:spcAft>
                <a:spcPts val="0"/>
              </a:spcAft>
              <a:buSzPts val="1300"/>
              <a:buChar char="●"/>
            </a:pPr>
            <a:r>
              <a:rPr lang="en"/>
              <a:t>As technology continues to advance, we can expect to see even more innovative uses of LED technology in the future.</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368" name="Google Shape;368;p25"/>
          <p:cNvSpPr txBox="1"/>
          <p:nvPr>
            <p:ph idx="1" type="body"/>
          </p:nvPr>
        </p:nvSpPr>
        <p:spPr>
          <a:xfrm>
            <a:off x="375600" y="1672025"/>
            <a:ext cx="8392800" cy="3034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[1] </a:t>
            </a:r>
            <a:r>
              <a:rPr lang="en" sz="1050">
                <a:solidFill>
                  <a:srgbClr val="111111"/>
                </a:solidFill>
                <a:latin typeface="Roboto"/>
                <a:ea typeface="Roboto"/>
                <a:cs typeface="Roboto"/>
                <a:sym typeface="Roboto"/>
              </a:rPr>
              <a:t>“Light-emitting diode.” Wikipedia, Wikimedia Foundation, </a:t>
            </a:r>
            <a:r>
              <a:rPr lang="en" sz="1050" u="sng">
                <a:solidFill>
                  <a:schemeClr val="hlink"/>
                </a:solidFill>
                <a:latin typeface="Roboto"/>
                <a:ea typeface="Roboto"/>
                <a:cs typeface="Roboto"/>
                <a:sym typeface="Roboto"/>
                <a:hlinkClick r:id="rId3"/>
              </a:rPr>
              <a:t>https://en.wikipedia.org/wiki/Light-emitting_diode</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[2] “How LED producing different colours?” Electronics Gurukulam, 26 Aug. 2012, </a:t>
            </a:r>
            <a:r>
              <a:rPr lang="en" sz="1050" u="sng">
                <a:solidFill>
                  <a:schemeClr val="hlink"/>
                </a:solidFill>
                <a:latin typeface="Roboto"/>
                <a:ea typeface="Roboto"/>
                <a:cs typeface="Roboto"/>
                <a:sym typeface="Roboto"/>
                <a:hlinkClick r:id="rId4"/>
              </a:rPr>
              <a:t>https://electronicsgurukulam.blogspot.com/2012/08/how-led-producing-different-colours.html</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[3] “Light Emitting Diode (LED).” Electronics Reference, </a:t>
            </a:r>
            <a:r>
              <a:rPr lang="en" sz="1050" u="sng">
                <a:solidFill>
                  <a:schemeClr val="hlink"/>
                </a:solidFill>
                <a:latin typeface="Roboto"/>
                <a:ea typeface="Roboto"/>
                <a:cs typeface="Roboto"/>
                <a:sym typeface="Roboto"/>
                <a:hlinkClick r:id="rId5"/>
              </a:rPr>
              <a:t>https://electronicsreference.com/module5/light_emitting_diode/</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[4] “Light Emitting Diode (LED).” Electronics Desk, </a:t>
            </a:r>
            <a:r>
              <a:rPr lang="en" sz="1050" u="sng">
                <a:solidFill>
                  <a:schemeClr val="hlink"/>
                </a:solidFill>
                <a:latin typeface="Roboto"/>
                <a:ea typeface="Roboto"/>
                <a:cs typeface="Roboto"/>
                <a:sym typeface="Roboto"/>
                <a:hlinkClick r:id="rId6"/>
              </a:rPr>
              <a:t>https://electronicsdesk.com/light-emitting-diode.html</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[5] “Flow of Free Electrons and Holes.” Last Minute Engineers, 2020, </a:t>
            </a:r>
            <a:r>
              <a:rPr lang="en" sz="1050" u="sng">
                <a:solidFill>
                  <a:schemeClr val="hlink"/>
                </a:solidFill>
                <a:latin typeface="Roboto"/>
                <a:ea typeface="Roboto"/>
                <a:cs typeface="Roboto"/>
                <a:sym typeface="Roboto"/>
                <a:hlinkClick r:id="rId7"/>
              </a:rPr>
              <a:t>https://lastminuteengineers.b-cdn.net/wp-content/uploads/basic/Flow-of-Free-Electrons-and-Holes.gif</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[6] “NASA Research Illuminates Medical Uses of Light.” NASA Spinoff, 19 May 2022, </a:t>
            </a:r>
            <a:r>
              <a:rPr lang="en" sz="1050" u="sng">
                <a:solidFill>
                  <a:schemeClr val="hlink"/>
                </a:solidFill>
                <a:latin typeface="Roboto"/>
                <a:ea typeface="Roboto"/>
                <a:cs typeface="Roboto"/>
                <a:sym typeface="Roboto"/>
                <a:hlinkClick r:id="rId8"/>
              </a:rPr>
              <a:t>https://spinoff.nasa.gov/NASA-Research-Illuminates-Medical-Uses-of-Light</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[7] Lee, Changhee &amp; BAE, Wanki &amp; Kwak, Jeonghun. (2014). Quantum Dot LED (QLED) Emerging as a Next-generation Display Technology. Physics and High Technology. 23. 33-39. 10.3938/PhiT.23.048. </a:t>
            </a:r>
            <a:endParaRPr sz="1050">
              <a:solidFill>
                <a:srgbClr val="111111"/>
              </a:solidFill>
              <a:latin typeface="Roboto"/>
              <a:ea typeface="Roboto"/>
              <a:cs typeface="Roboto"/>
              <a:sym typeface="Roboto"/>
            </a:endParaRPr>
          </a:p>
          <a:p>
            <a:pPr indent="0" lvl="0" marL="0" rtl="0" algn="l">
              <a:spcBef>
                <a:spcPts val="1200"/>
              </a:spcBef>
              <a:spcAft>
                <a:spcPts val="0"/>
              </a:spcAft>
              <a:buNone/>
            </a:pPr>
            <a:r>
              <a:rPr lang="en" sz="1050">
                <a:solidFill>
                  <a:srgbClr val="111111"/>
                </a:solidFill>
                <a:latin typeface="Roboto"/>
                <a:ea typeface="Roboto"/>
                <a:cs typeface="Roboto"/>
                <a:sym typeface="Roboto"/>
              </a:rPr>
              <a:t>[8] Yau, Josh. “What is OLED and why should you pay more to have it in your phone?” South China Morning Post, South China Morning Post Publishers Ltd., 25 Sept. 2017, </a:t>
            </a:r>
            <a:r>
              <a:rPr lang="en" sz="1050" u="sng">
                <a:solidFill>
                  <a:schemeClr val="hlink"/>
                </a:solidFill>
                <a:latin typeface="Roboto"/>
                <a:ea typeface="Roboto"/>
                <a:cs typeface="Roboto"/>
                <a:sym typeface="Roboto"/>
                <a:hlinkClick r:id="rId9"/>
              </a:rPr>
              <a:t>https://www.scmp.com/tech/apps-gaming/article/2111278/what-oled-and-why-should-you-pay-more-have-it-your-phone</a:t>
            </a:r>
            <a:r>
              <a:rPr lang="en" sz="1050">
                <a:solidFill>
                  <a:srgbClr val="111111"/>
                </a:solidFill>
                <a:latin typeface="Roboto"/>
                <a:ea typeface="Roboto"/>
                <a:cs typeface="Roboto"/>
                <a:sym typeface="Roboto"/>
              </a:rPr>
              <a:t>.</a:t>
            </a:r>
            <a:endParaRPr sz="1050">
              <a:solidFill>
                <a:srgbClr val="111111"/>
              </a:solidFill>
              <a:latin typeface="Roboto"/>
              <a:ea typeface="Roboto"/>
              <a:cs typeface="Roboto"/>
              <a:sym typeface="Roboto"/>
            </a:endParaRPr>
          </a:p>
          <a:p>
            <a:pPr indent="0" lvl="0" marL="0" rtl="0" algn="l">
              <a:spcBef>
                <a:spcPts val="1200"/>
              </a:spcBef>
              <a:spcAft>
                <a:spcPts val="0"/>
              </a:spcAft>
              <a:buNone/>
            </a:pPr>
            <a:r>
              <a:t/>
            </a:r>
            <a:endParaRPr sz="1050">
              <a:solidFill>
                <a:srgbClr val="111111"/>
              </a:solidFill>
              <a:latin typeface="Roboto"/>
              <a:ea typeface="Roboto"/>
              <a:cs typeface="Roboto"/>
              <a:sym typeface="Roboto"/>
            </a:endParaRPr>
          </a:p>
          <a:p>
            <a:pPr indent="0" lvl="0" marL="0" rtl="0" algn="l">
              <a:spcBef>
                <a:spcPts val="1200"/>
              </a:spcBef>
              <a:spcAft>
                <a:spcPts val="1200"/>
              </a:spcAft>
              <a:buNone/>
            </a:pPr>
            <a:r>
              <a:t/>
            </a:r>
            <a:endParaRPr sz="1050">
              <a:solidFill>
                <a:srgbClr val="11111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LEDs?</a:t>
            </a:r>
            <a:endParaRPr/>
          </a:p>
        </p:txBody>
      </p:sp>
      <p:sp>
        <p:nvSpPr>
          <p:cNvPr id="284" name="Google Shape;284;p14"/>
          <p:cNvSpPr txBox="1"/>
          <p:nvPr>
            <p:ph idx="1" type="body"/>
          </p:nvPr>
        </p:nvSpPr>
        <p:spPr>
          <a:xfrm>
            <a:off x="369375" y="1597875"/>
            <a:ext cx="42939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Light-Emitting Diodes</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5861700" y="1157525"/>
            <a:ext cx="2828450" cy="2828450"/>
          </a:xfrm>
          <a:prstGeom prst="rect">
            <a:avLst/>
          </a:prstGeom>
          <a:noFill/>
          <a:ln>
            <a:noFill/>
          </a:ln>
        </p:spPr>
      </p:pic>
      <p:pic>
        <p:nvPicPr>
          <p:cNvPr id="286" name="Google Shape;286;p14"/>
          <p:cNvPicPr preferRelativeResize="0"/>
          <p:nvPr/>
        </p:nvPicPr>
        <p:blipFill>
          <a:blip r:embed="rId4">
            <a:alphaModFix/>
          </a:blip>
          <a:stretch>
            <a:fillRect/>
          </a:stretch>
        </p:blipFill>
        <p:spPr>
          <a:xfrm>
            <a:off x="3012574" y="707002"/>
            <a:ext cx="2102501" cy="2102501"/>
          </a:xfrm>
          <a:prstGeom prst="rect">
            <a:avLst/>
          </a:prstGeom>
          <a:noFill/>
          <a:ln>
            <a:noFill/>
          </a:ln>
        </p:spPr>
      </p:pic>
      <p:sp>
        <p:nvSpPr>
          <p:cNvPr id="287" name="Google Shape;287;p14"/>
          <p:cNvSpPr txBox="1"/>
          <p:nvPr/>
        </p:nvSpPr>
        <p:spPr>
          <a:xfrm>
            <a:off x="3386125" y="2279975"/>
            <a:ext cx="13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Circuit Symbol</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Well, What is a diode?</a:t>
            </a:r>
            <a:endParaRPr/>
          </a:p>
        </p:txBody>
      </p:sp>
      <p:sp>
        <p:nvSpPr>
          <p:cNvPr id="293" name="Google Shape;293;p15"/>
          <p:cNvSpPr txBox="1"/>
          <p:nvPr>
            <p:ph idx="1" type="body"/>
          </p:nvPr>
        </p:nvSpPr>
        <p:spPr>
          <a:xfrm>
            <a:off x="1303800" y="1990050"/>
            <a:ext cx="36618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Control the direction of current flow</a:t>
            </a:r>
            <a:endParaRPr/>
          </a:p>
          <a:p>
            <a:pPr indent="-311150" lvl="0" marL="457200" rtl="0" algn="l">
              <a:spcBef>
                <a:spcPts val="0"/>
              </a:spcBef>
              <a:spcAft>
                <a:spcPts val="0"/>
              </a:spcAft>
              <a:buSzPts val="1300"/>
              <a:buChar char="●"/>
            </a:pPr>
            <a:r>
              <a:rPr lang="en"/>
              <a:t>Used for rectification, voltage regulation, switching, etc.</a:t>
            </a:r>
            <a:endParaRPr/>
          </a:p>
          <a:p>
            <a:pPr indent="-311150" lvl="0" marL="457200" rtl="0" algn="l">
              <a:spcBef>
                <a:spcPts val="0"/>
              </a:spcBef>
              <a:spcAft>
                <a:spcPts val="0"/>
              </a:spcAft>
              <a:buSzPts val="1300"/>
              <a:buChar char="●"/>
            </a:pPr>
            <a:r>
              <a:rPr lang="en"/>
              <a:t>LEDs are a special type of diode that converts electrical energy into light instead of heat</a:t>
            </a:r>
            <a:endParaRPr/>
          </a:p>
          <a:p>
            <a:pPr indent="0" lvl="0" marL="457200" rtl="0" algn="l">
              <a:spcBef>
                <a:spcPts val="1200"/>
              </a:spcBef>
              <a:spcAft>
                <a:spcPts val="1200"/>
              </a:spcAft>
              <a:buNone/>
            </a:pPr>
            <a:r>
              <a:t/>
            </a:r>
            <a:endParaRPr/>
          </a:p>
        </p:txBody>
      </p:sp>
      <p:pic>
        <p:nvPicPr>
          <p:cNvPr id="294" name="Google Shape;294;p15"/>
          <p:cNvPicPr preferRelativeResize="0"/>
          <p:nvPr/>
        </p:nvPicPr>
        <p:blipFill>
          <a:blip r:embed="rId3">
            <a:alphaModFix/>
          </a:blip>
          <a:stretch>
            <a:fillRect/>
          </a:stretch>
        </p:blipFill>
        <p:spPr>
          <a:xfrm>
            <a:off x="4965654" y="1597875"/>
            <a:ext cx="3810547" cy="2541600"/>
          </a:xfrm>
          <a:prstGeom prst="rect">
            <a:avLst/>
          </a:prstGeom>
          <a:noFill/>
          <a:ln>
            <a:noFill/>
          </a:ln>
        </p:spPr>
      </p:pic>
      <p:sp>
        <p:nvSpPr>
          <p:cNvPr id="295" name="Google Shape;295;p15"/>
          <p:cNvSpPr txBox="1"/>
          <p:nvPr/>
        </p:nvSpPr>
        <p:spPr>
          <a:xfrm>
            <a:off x="6220525" y="4217825"/>
            <a:ext cx="13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Zener Diodes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of LEDs</a:t>
            </a:r>
            <a:endParaRPr/>
          </a:p>
        </p:txBody>
      </p:sp>
      <p:sp>
        <p:nvSpPr>
          <p:cNvPr id="301" name="Google Shape;301;p16"/>
          <p:cNvSpPr txBox="1"/>
          <p:nvPr>
            <p:ph idx="1" type="body"/>
          </p:nvPr>
        </p:nvSpPr>
        <p:spPr>
          <a:xfrm>
            <a:off x="1303800" y="1990050"/>
            <a:ext cx="3561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Partially discovered </a:t>
            </a:r>
            <a:r>
              <a:rPr lang="en"/>
              <a:t>in 1927 by Oleg Losev, with a silicon carbide semiconductor</a:t>
            </a:r>
            <a:endParaRPr/>
          </a:p>
          <a:p>
            <a:pPr indent="-311150" lvl="0" marL="457200" rtl="0" algn="l">
              <a:spcBef>
                <a:spcPts val="0"/>
              </a:spcBef>
              <a:spcAft>
                <a:spcPts val="0"/>
              </a:spcAft>
              <a:buSzPts val="1300"/>
              <a:buChar char="●"/>
            </a:pPr>
            <a:r>
              <a:rPr lang="en"/>
              <a:t>Invented in 1962 by Nick Holonyak Jr. </a:t>
            </a:r>
            <a:endParaRPr/>
          </a:p>
          <a:p>
            <a:pPr indent="-311150" lvl="0" marL="457200" rtl="0" algn="l">
              <a:spcBef>
                <a:spcPts val="0"/>
              </a:spcBef>
              <a:spcAft>
                <a:spcPts val="0"/>
              </a:spcAft>
              <a:buSzPts val="1300"/>
              <a:buChar char="●"/>
            </a:pPr>
            <a:r>
              <a:rPr lang="en"/>
              <a:t>Followed by green and yellow LEDs</a:t>
            </a:r>
            <a:endParaRPr/>
          </a:p>
          <a:p>
            <a:pPr indent="-311150" lvl="0" marL="457200" rtl="0" algn="l">
              <a:spcBef>
                <a:spcPts val="0"/>
              </a:spcBef>
              <a:spcAft>
                <a:spcPts val="0"/>
              </a:spcAft>
              <a:buSzPts val="1300"/>
              <a:buChar char="●"/>
            </a:pPr>
            <a:r>
              <a:rPr lang="en"/>
              <a:t>Blue LEDs were developed in the 1990s, enabling white LEDs</a:t>
            </a:r>
            <a:endParaRPr/>
          </a:p>
        </p:txBody>
      </p:sp>
      <p:pic>
        <p:nvPicPr>
          <p:cNvPr id="302" name="Google Shape;302;p16"/>
          <p:cNvPicPr preferRelativeResize="0"/>
          <p:nvPr/>
        </p:nvPicPr>
        <p:blipFill>
          <a:blip r:embed="rId3">
            <a:alphaModFix/>
          </a:blip>
          <a:stretch>
            <a:fillRect/>
          </a:stretch>
        </p:blipFill>
        <p:spPr>
          <a:xfrm>
            <a:off x="5974225" y="951338"/>
            <a:ext cx="2360073" cy="3240825"/>
          </a:xfrm>
          <a:prstGeom prst="rect">
            <a:avLst/>
          </a:prstGeom>
          <a:noFill/>
          <a:ln>
            <a:noFill/>
          </a:ln>
        </p:spPr>
      </p:pic>
      <p:sp>
        <p:nvSpPr>
          <p:cNvPr id="303" name="Google Shape;303;p16"/>
          <p:cNvSpPr txBox="1"/>
          <p:nvPr/>
        </p:nvSpPr>
        <p:spPr>
          <a:xfrm>
            <a:off x="6512713" y="4272000"/>
            <a:ext cx="12831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111111"/>
                </a:solidFill>
                <a:latin typeface="Roboto"/>
                <a:ea typeface="Roboto"/>
                <a:cs typeface="Roboto"/>
                <a:sym typeface="Roboto"/>
              </a:rPr>
              <a:t>Nick Holonyak Jr.</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Construction</a:t>
            </a:r>
            <a:endParaRPr/>
          </a:p>
        </p:txBody>
      </p:sp>
      <p:sp>
        <p:nvSpPr>
          <p:cNvPr id="309" name="Google Shape;309;p17"/>
          <p:cNvSpPr txBox="1"/>
          <p:nvPr>
            <p:ph idx="1" type="body"/>
          </p:nvPr>
        </p:nvSpPr>
        <p:spPr>
          <a:xfrm>
            <a:off x="1303800" y="1990050"/>
            <a:ext cx="3348300" cy="2541600"/>
          </a:xfrm>
          <a:prstGeom prst="rect">
            <a:avLst/>
          </a:prstGeom>
        </p:spPr>
        <p:txBody>
          <a:bodyPr anchorCtr="0" anchor="t" bIns="91425" lIns="91425" spcFirstLastPara="1" rIns="91425" wrap="square" tIns="91425">
            <a:normAutofit fontScale="32500"/>
          </a:bodyPr>
          <a:lstStyle/>
          <a:p>
            <a:pPr indent="-311150" lvl="0" marL="457200" rtl="0" algn="l">
              <a:lnSpc>
                <a:spcPct val="115000"/>
              </a:lnSpc>
              <a:spcBef>
                <a:spcPts val="0"/>
              </a:spcBef>
              <a:spcAft>
                <a:spcPts val="0"/>
              </a:spcAft>
              <a:buSzPct val="100000"/>
              <a:buChar char="●"/>
            </a:pPr>
            <a:r>
              <a:rPr lang="en" sz="4000"/>
              <a:t>LEDs composed of different layers</a:t>
            </a:r>
            <a:endParaRPr sz="4000"/>
          </a:p>
          <a:p>
            <a:pPr indent="-311150" lvl="0" marL="457200" rtl="0" algn="l">
              <a:lnSpc>
                <a:spcPct val="115000"/>
              </a:lnSpc>
              <a:spcBef>
                <a:spcPts val="0"/>
              </a:spcBef>
              <a:spcAft>
                <a:spcPts val="0"/>
              </a:spcAft>
              <a:buSzPct val="100000"/>
              <a:buChar char="●"/>
            </a:pPr>
            <a:r>
              <a:rPr lang="en" sz="4000"/>
              <a:t>Made from different materials like Gallium Arsenide, Gallium Nitride, Silicon Carbide, etc.</a:t>
            </a:r>
            <a:endParaRPr sz="4000"/>
          </a:p>
          <a:p>
            <a:pPr indent="-311150" lvl="0" marL="457200" rtl="0" algn="l">
              <a:lnSpc>
                <a:spcPct val="115000"/>
              </a:lnSpc>
              <a:spcBef>
                <a:spcPts val="0"/>
              </a:spcBef>
              <a:spcAft>
                <a:spcPts val="0"/>
              </a:spcAft>
              <a:buSzPct val="100000"/>
              <a:buChar char="●"/>
            </a:pPr>
            <a:r>
              <a:rPr lang="en" sz="4000"/>
              <a:t>Positively charged layer (p-type)</a:t>
            </a:r>
            <a:endParaRPr sz="4000"/>
          </a:p>
          <a:p>
            <a:pPr indent="-311150" lvl="0" marL="457200" rtl="0" algn="l">
              <a:lnSpc>
                <a:spcPct val="115000"/>
              </a:lnSpc>
              <a:spcBef>
                <a:spcPts val="0"/>
              </a:spcBef>
              <a:spcAft>
                <a:spcPts val="0"/>
              </a:spcAft>
              <a:buSzPct val="100000"/>
              <a:buChar char="●"/>
            </a:pPr>
            <a:r>
              <a:rPr lang="en" sz="4000"/>
              <a:t>Negatively charged layer (n-type)</a:t>
            </a:r>
            <a:endParaRPr sz="4000"/>
          </a:p>
          <a:p>
            <a:pPr indent="-311150" lvl="0" marL="457200" rtl="0" algn="l">
              <a:lnSpc>
                <a:spcPct val="115000"/>
              </a:lnSpc>
              <a:spcBef>
                <a:spcPts val="0"/>
              </a:spcBef>
              <a:spcAft>
                <a:spcPts val="0"/>
              </a:spcAft>
              <a:buSzPct val="100000"/>
              <a:buChar char="●"/>
            </a:pPr>
            <a:r>
              <a:rPr lang="en" sz="4000"/>
              <a:t>Active Region</a:t>
            </a:r>
            <a:endParaRPr sz="4000"/>
          </a:p>
          <a:p>
            <a:pPr indent="-311150" lvl="0" marL="457200" rtl="0" algn="l">
              <a:lnSpc>
                <a:spcPct val="115000"/>
              </a:lnSpc>
              <a:spcBef>
                <a:spcPts val="0"/>
              </a:spcBef>
              <a:spcAft>
                <a:spcPts val="0"/>
              </a:spcAft>
              <a:buSzPct val="100000"/>
              <a:buChar char="●"/>
            </a:pPr>
            <a:r>
              <a:rPr lang="en" sz="4000"/>
              <a:t>P-n junction is crucial for LED functionality and light emission</a:t>
            </a:r>
            <a:endParaRPr sz="4000"/>
          </a:p>
          <a:p>
            <a:pPr indent="0" lvl="0" marL="0" rtl="0" algn="l">
              <a:lnSpc>
                <a:spcPct val="100000"/>
              </a:lnSpc>
              <a:spcBef>
                <a:spcPts val="0"/>
              </a:spcBef>
              <a:spcAft>
                <a:spcPts val="0"/>
              </a:spcAft>
              <a:buNone/>
            </a:pPr>
            <a:r>
              <a:t/>
            </a:r>
            <a:endParaRPr/>
          </a:p>
          <a:p>
            <a:pPr indent="0" lvl="0" marL="0" rtl="0" algn="l">
              <a:spcBef>
                <a:spcPts val="1200"/>
              </a:spcBef>
              <a:spcAft>
                <a:spcPts val="1200"/>
              </a:spcAft>
              <a:buNone/>
            </a:pPr>
            <a:r>
              <a:t/>
            </a:r>
            <a:endParaRPr/>
          </a:p>
        </p:txBody>
      </p:sp>
      <p:pic>
        <p:nvPicPr>
          <p:cNvPr id="310" name="Google Shape;310;p17"/>
          <p:cNvPicPr preferRelativeResize="0"/>
          <p:nvPr/>
        </p:nvPicPr>
        <p:blipFill>
          <a:blip r:embed="rId3">
            <a:alphaModFix/>
          </a:blip>
          <a:stretch>
            <a:fillRect/>
          </a:stretch>
        </p:blipFill>
        <p:spPr>
          <a:xfrm>
            <a:off x="5007551" y="346972"/>
            <a:ext cx="3909349" cy="2224775"/>
          </a:xfrm>
          <a:prstGeom prst="rect">
            <a:avLst/>
          </a:prstGeom>
          <a:noFill/>
          <a:ln>
            <a:noFill/>
          </a:ln>
        </p:spPr>
      </p:pic>
      <p:pic>
        <p:nvPicPr>
          <p:cNvPr id="311" name="Google Shape;311;p17"/>
          <p:cNvPicPr preferRelativeResize="0"/>
          <p:nvPr/>
        </p:nvPicPr>
        <p:blipFill>
          <a:blip r:embed="rId4">
            <a:alphaModFix/>
          </a:blip>
          <a:stretch>
            <a:fillRect/>
          </a:stretch>
        </p:blipFill>
        <p:spPr>
          <a:xfrm>
            <a:off x="5982975" y="2698822"/>
            <a:ext cx="1958491" cy="22669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they work?</a:t>
            </a:r>
            <a:endParaRPr/>
          </a:p>
        </p:txBody>
      </p:sp>
      <p:sp>
        <p:nvSpPr>
          <p:cNvPr id="317" name="Google Shape;317;p18"/>
          <p:cNvSpPr txBox="1"/>
          <p:nvPr>
            <p:ph idx="1" type="body"/>
          </p:nvPr>
        </p:nvSpPr>
        <p:spPr>
          <a:xfrm>
            <a:off x="1303800" y="1990050"/>
            <a:ext cx="358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Electron-hole recombination</a:t>
            </a:r>
            <a:endParaRPr/>
          </a:p>
          <a:p>
            <a:pPr indent="-311150" lvl="0" marL="457200" rtl="0" algn="l">
              <a:spcBef>
                <a:spcPts val="0"/>
              </a:spcBef>
              <a:spcAft>
                <a:spcPts val="0"/>
              </a:spcAft>
              <a:buSzPts val="1300"/>
              <a:buChar char="●"/>
            </a:pPr>
            <a:r>
              <a:rPr lang="en"/>
              <a:t>Wavelength (Color of LED) found through formula </a:t>
            </a:r>
            <a:r>
              <a:rPr lang="en"/>
              <a:t> E = hc/λ </a:t>
            </a:r>
            <a:endParaRPr/>
          </a:p>
        </p:txBody>
      </p:sp>
      <p:pic>
        <p:nvPicPr>
          <p:cNvPr id="318" name="Google Shape;318;p18"/>
          <p:cNvPicPr preferRelativeResize="0"/>
          <p:nvPr/>
        </p:nvPicPr>
        <p:blipFill>
          <a:blip r:embed="rId3">
            <a:alphaModFix/>
          </a:blip>
          <a:stretch>
            <a:fillRect/>
          </a:stretch>
        </p:blipFill>
        <p:spPr>
          <a:xfrm>
            <a:off x="4884348" y="1043975"/>
            <a:ext cx="4163651" cy="348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9"/>
          <p:cNvPicPr preferRelativeResize="0"/>
          <p:nvPr/>
        </p:nvPicPr>
        <p:blipFill>
          <a:blip r:embed="rId3">
            <a:alphaModFix/>
          </a:blip>
          <a:stretch>
            <a:fillRect/>
          </a:stretch>
        </p:blipFill>
        <p:spPr>
          <a:xfrm>
            <a:off x="1437511" y="747526"/>
            <a:ext cx="7146825" cy="3648450"/>
          </a:xfrm>
          <a:prstGeom prst="rect">
            <a:avLst/>
          </a:prstGeom>
          <a:noFill/>
          <a:ln>
            <a:noFill/>
          </a:ln>
        </p:spPr>
      </p:pic>
      <p:cxnSp>
        <p:nvCxnSpPr>
          <p:cNvPr id="324" name="Google Shape;324;p19"/>
          <p:cNvCxnSpPr/>
          <p:nvPr/>
        </p:nvCxnSpPr>
        <p:spPr>
          <a:xfrm rot="10800000">
            <a:off x="4355100" y="115125"/>
            <a:ext cx="433800" cy="632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19"/>
          <p:cNvCxnSpPr/>
          <p:nvPr/>
        </p:nvCxnSpPr>
        <p:spPr>
          <a:xfrm rot="10800000">
            <a:off x="3171000" y="115125"/>
            <a:ext cx="433800" cy="6324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19"/>
          <p:cNvCxnSpPr/>
          <p:nvPr/>
        </p:nvCxnSpPr>
        <p:spPr>
          <a:xfrm flipH="1" rot="10800000">
            <a:off x="5427975" y="115125"/>
            <a:ext cx="433800" cy="6324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19"/>
          <p:cNvCxnSpPr/>
          <p:nvPr/>
        </p:nvCxnSpPr>
        <p:spPr>
          <a:xfrm flipH="1" rot="10800000">
            <a:off x="6791150" y="115125"/>
            <a:ext cx="433800" cy="63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Wavelength - Compound - Color</a:t>
            </a:r>
            <a:endParaRPr/>
          </a:p>
        </p:txBody>
      </p:sp>
      <p:sp>
        <p:nvSpPr>
          <p:cNvPr id="333" name="Google Shape;333;p20"/>
          <p:cNvSpPr txBox="1"/>
          <p:nvPr>
            <p:ph idx="1" type="body"/>
          </p:nvPr>
        </p:nvSpPr>
        <p:spPr>
          <a:xfrm>
            <a:off x="1303800" y="1990050"/>
            <a:ext cx="30549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Each compound has a different bandgap</a:t>
            </a:r>
            <a:endParaRPr/>
          </a:p>
          <a:p>
            <a:pPr indent="-311150" lvl="0" marL="457200" rtl="0" algn="l">
              <a:spcBef>
                <a:spcPts val="0"/>
              </a:spcBef>
              <a:spcAft>
                <a:spcPts val="0"/>
              </a:spcAft>
              <a:buSzPts val="1300"/>
              <a:buChar char="●"/>
            </a:pPr>
            <a:r>
              <a:rPr lang="en"/>
              <a:t>In turn produces a different wavelength or frequency of light (aka different color)</a:t>
            </a:r>
            <a:endParaRPr/>
          </a:p>
        </p:txBody>
      </p:sp>
      <p:pic>
        <p:nvPicPr>
          <p:cNvPr id="334" name="Google Shape;334;p20"/>
          <p:cNvPicPr preferRelativeResize="0"/>
          <p:nvPr/>
        </p:nvPicPr>
        <p:blipFill>
          <a:blip r:embed="rId3">
            <a:alphaModFix/>
          </a:blip>
          <a:stretch>
            <a:fillRect/>
          </a:stretch>
        </p:blipFill>
        <p:spPr>
          <a:xfrm>
            <a:off x="4868763" y="2170238"/>
            <a:ext cx="3895725" cy="218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Advantages</a:t>
            </a:r>
            <a:endParaRPr/>
          </a:p>
        </p:txBody>
      </p:sp>
      <p:sp>
        <p:nvSpPr>
          <p:cNvPr id="340" name="Google Shape;340;p21"/>
          <p:cNvSpPr txBox="1"/>
          <p:nvPr>
            <p:ph idx="1" type="body"/>
          </p:nvPr>
        </p:nvSpPr>
        <p:spPr>
          <a:xfrm>
            <a:off x="635975" y="1597875"/>
            <a:ext cx="3936000" cy="2933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Highly Efficient: </a:t>
            </a:r>
            <a:r>
              <a:rPr lang="en"/>
              <a:t>LEDs consume up to 90% less energy than traditional incandescent bulbs.</a:t>
            </a:r>
            <a:endParaRPr/>
          </a:p>
          <a:p>
            <a:pPr indent="-311150" lvl="0" marL="457200" rtl="0" algn="l">
              <a:spcBef>
                <a:spcPts val="0"/>
              </a:spcBef>
              <a:spcAft>
                <a:spcPts val="0"/>
              </a:spcAft>
              <a:buSzPts val="1300"/>
              <a:buChar char="●"/>
            </a:pPr>
            <a:r>
              <a:rPr lang="en"/>
              <a:t>Long lifespan: LEDs can last up to 50,000 hours or more.</a:t>
            </a:r>
            <a:endParaRPr/>
          </a:p>
          <a:p>
            <a:pPr indent="-311150" lvl="0" marL="457200" rtl="0" algn="l">
              <a:spcBef>
                <a:spcPts val="0"/>
              </a:spcBef>
              <a:spcAft>
                <a:spcPts val="0"/>
              </a:spcAft>
              <a:buSzPts val="1300"/>
              <a:buChar char="●"/>
            </a:pPr>
            <a:r>
              <a:rPr lang="en"/>
              <a:t>Low maintenance costs: Due to less replacement from the long lifespan. </a:t>
            </a:r>
            <a:endParaRPr/>
          </a:p>
        </p:txBody>
      </p:sp>
      <p:pic>
        <p:nvPicPr>
          <p:cNvPr id="341" name="Google Shape;341;p21"/>
          <p:cNvPicPr preferRelativeResize="0"/>
          <p:nvPr/>
        </p:nvPicPr>
        <p:blipFill>
          <a:blip r:embed="rId3">
            <a:alphaModFix/>
          </a:blip>
          <a:stretch>
            <a:fillRect/>
          </a:stretch>
        </p:blipFill>
        <p:spPr>
          <a:xfrm>
            <a:off x="4571975" y="1015500"/>
            <a:ext cx="4491549" cy="32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